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259" r:id="rId3"/>
    <p:sldId id="266" r:id="rId4"/>
    <p:sldId id="267" r:id="rId5"/>
    <p:sldId id="306" r:id="rId6"/>
    <p:sldId id="260" r:id="rId7"/>
    <p:sldId id="269" r:id="rId8"/>
    <p:sldId id="272" r:id="rId9"/>
    <p:sldId id="280" r:id="rId10"/>
    <p:sldId id="261" r:id="rId11"/>
    <p:sldId id="274" r:id="rId12"/>
    <p:sldId id="275" r:id="rId13"/>
    <p:sldId id="277" r:id="rId14"/>
    <p:sldId id="281" r:id="rId15"/>
    <p:sldId id="290" r:id="rId16"/>
    <p:sldId id="262" r:id="rId17"/>
    <p:sldId id="282" r:id="rId18"/>
    <p:sldId id="286" r:id="rId19"/>
    <p:sldId id="279" r:id="rId20"/>
    <p:sldId id="263" r:id="rId21"/>
    <p:sldId id="291" r:id="rId22"/>
    <p:sldId id="271" r:id="rId23"/>
    <p:sldId id="278" r:id="rId24"/>
    <p:sldId id="287" r:id="rId25"/>
    <p:sldId id="264" r:id="rId26"/>
    <p:sldId id="273" r:id="rId27"/>
    <p:sldId id="283" r:id="rId28"/>
    <p:sldId id="288" r:id="rId29"/>
    <p:sldId id="284" r:id="rId30"/>
    <p:sldId id="285" r:id="rId31"/>
    <p:sldId id="265" r:id="rId32"/>
    <p:sldId id="270" r:id="rId33"/>
    <p:sldId id="276" r:id="rId34"/>
    <p:sldId id="289" r:id="rId35"/>
    <p:sldId id="268" r:id="rId36"/>
    <p:sldId id="292" r:id="rId37"/>
    <p:sldId id="293" r:id="rId38"/>
    <p:sldId id="294" r:id="rId39"/>
    <p:sldId id="296" r:id="rId40"/>
    <p:sldId id="297" r:id="rId41"/>
    <p:sldId id="295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7" r:id="rId51"/>
    <p:sldId id="308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A15"/>
    <a:srgbClr val="4BAAA5"/>
    <a:srgbClr val="FF08BB"/>
    <a:srgbClr val="BDFF22"/>
    <a:srgbClr val="2710FF"/>
    <a:srgbClr val="7B63C9"/>
    <a:srgbClr val="C51657"/>
    <a:srgbClr val="1BC3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46"/>
    <p:restoredTop sz="94595"/>
  </p:normalViewPr>
  <p:slideViewPr>
    <p:cSldViewPr snapToGrid="0" snapToObjects="1">
      <p:cViewPr varScale="1">
        <p:scale>
          <a:sx n="109" d="100"/>
          <a:sy n="109" d="100"/>
        </p:scale>
        <p:origin x="5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19E24F-DFAE-314C-B24A-940927D6FCD2}" type="datetimeFigureOut">
              <a:rPr lang="en-US" smtClean="0"/>
              <a:t>5/26/18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29277-D22A-AE44-83EA-A0297D41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05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108EA-13E8-FD44-A7BC-FD4C383781B6}" type="datetimeFigureOut">
              <a:rPr lang="en-US" smtClean="0"/>
              <a:t>5/26/18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1035A-D81B-574D-8506-326169393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110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108EA-13E8-FD44-A7BC-FD4C383781B6}" type="datetimeFigureOut">
              <a:rPr lang="en-US" smtClean="0"/>
              <a:t>5/26/18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1035A-D81B-574D-8506-326169393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31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108EA-13E8-FD44-A7BC-FD4C383781B6}" type="datetimeFigureOut">
              <a:rPr lang="en-US" smtClean="0"/>
              <a:t>5/26/18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1035A-D81B-574D-8506-326169393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15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108EA-13E8-FD44-A7BC-FD4C383781B6}" type="datetimeFigureOut">
              <a:rPr lang="en-US" smtClean="0"/>
              <a:t>5/26/18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1035A-D81B-574D-8506-326169393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110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108EA-13E8-FD44-A7BC-FD4C383781B6}" type="datetimeFigureOut">
              <a:rPr lang="en-US" smtClean="0"/>
              <a:t>5/26/18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1035A-D81B-574D-8506-326169393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82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108EA-13E8-FD44-A7BC-FD4C383781B6}" type="datetimeFigureOut">
              <a:rPr lang="en-US" smtClean="0"/>
              <a:t>5/26/18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1035A-D81B-574D-8506-326169393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480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108EA-13E8-FD44-A7BC-FD4C383781B6}" type="datetimeFigureOut">
              <a:rPr lang="en-US" smtClean="0"/>
              <a:t>5/26/18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1035A-D81B-574D-8506-326169393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492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108EA-13E8-FD44-A7BC-FD4C383781B6}" type="datetimeFigureOut">
              <a:rPr lang="en-US" smtClean="0"/>
              <a:t>5/26/18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1035A-D81B-574D-8506-326169393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73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108EA-13E8-FD44-A7BC-FD4C383781B6}" type="datetimeFigureOut">
              <a:rPr lang="en-US" smtClean="0"/>
              <a:t>5/26/18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1035A-D81B-574D-8506-326169393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03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108EA-13E8-FD44-A7BC-FD4C383781B6}" type="datetimeFigureOut">
              <a:rPr lang="en-US" smtClean="0"/>
              <a:t>5/26/18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1035A-D81B-574D-8506-326169393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3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108EA-13E8-FD44-A7BC-FD4C383781B6}" type="datetimeFigureOut">
              <a:rPr lang="en-US" smtClean="0"/>
              <a:t>5/26/18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1035A-D81B-574D-8506-326169393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93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108EA-13E8-FD44-A7BC-FD4C383781B6}" type="datetimeFigureOut">
              <a:rPr lang="en-US" smtClean="0"/>
              <a:t>5/26/18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1035A-D81B-574D-8506-326169393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6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../media/image3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4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image" Target="../media/image45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Relationship Id="rId3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Relationship Id="rId3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52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Relationship Id="rId3" Type="http://schemas.openxmlformats.org/officeDocument/2006/relationships/image" Target="../media/image54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Relationship Id="rId3" Type="http://schemas.openxmlformats.org/officeDocument/2006/relationships/image" Target="../media/image56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Relationship Id="rId3" Type="http://schemas.openxmlformats.org/officeDocument/2006/relationships/image" Target="../media/image5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Relationship Id="rId3" Type="http://schemas.openxmlformats.org/officeDocument/2006/relationships/image" Target="../media/image6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Relationship Id="rId3" Type="http://schemas.openxmlformats.org/officeDocument/2006/relationships/image" Target="../media/image62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Relationship Id="rId3" Type="http://schemas.openxmlformats.org/officeDocument/2006/relationships/image" Target="../media/image64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Relationship Id="rId3" Type="http://schemas.openxmlformats.org/officeDocument/2006/relationships/image" Target="../media/image66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G"/><Relationship Id="rId3" Type="http://schemas.openxmlformats.org/officeDocument/2006/relationships/image" Target="../media/image68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g"/><Relationship Id="rId3" Type="http://schemas.openxmlformats.org/officeDocument/2006/relationships/image" Target="../media/image7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G"/><Relationship Id="rId3" Type="http://schemas.openxmlformats.org/officeDocument/2006/relationships/image" Target="../media/image78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G"/><Relationship Id="rId3" Type="http://schemas.openxmlformats.org/officeDocument/2006/relationships/image" Target="../media/image80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g"/><Relationship Id="rId3" Type="http://schemas.openxmlformats.org/officeDocument/2006/relationships/image" Target="../media/image8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G"/><Relationship Id="rId3" Type="http://schemas.openxmlformats.org/officeDocument/2006/relationships/image" Target="../media/image8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7686" y="1122362"/>
            <a:ext cx="9590314" cy="4353151"/>
          </a:xfrm>
        </p:spPr>
        <p:txBody>
          <a:bodyPr>
            <a:normAutofit/>
          </a:bodyPr>
          <a:lstStyle/>
          <a:p>
            <a:pPr algn="r"/>
            <a:r>
              <a:rPr lang="en-US" sz="2400" dirty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  <a:t>I would have wanted to work, but deep down I’m enormously lazy. I like living, breathing, better than working. I don’t think that the work I’ve done can have any social importance whatsoever in the future. Therefore, if you wish, my art would be that of living: each second, each breath is a work which is inscribed nowhere, which is neither visual nor cerebral. It’s a sort of constant euphoria. </a:t>
            </a:r>
            <a:br>
              <a:rPr lang="en-US" sz="2400" dirty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</a:br>
            <a:r>
              <a:rPr lang="en-US" sz="2400" dirty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  <a:t> </a:t>
            </a:r>
            <a:br>
              <a:rPr lang="en-US" sz="2400" dirty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</a:br>
            <a:r>
              <a:rPr lang="en-US" sz="2400" dirty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  <a:t>Marcel Duchamp, 1971</a:t>
            </a:r>
          </a:p>
        </p:txBody>
      </p:sp>
    </p:spTree>
    <p:extLst>
      <p:ext uri="{BB962C8B-B14F-4D97-AF65-F5344CB8AC3E}">
        <p14:creationId xmlns:p14="http://schemas.microsoft.com/office/powerpoint/2010/main" val="197348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30629"/>
            <a:ext cx="5148942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4BAAA5"/>
                </a:solidFill>
                <a:latin typeface="Futura Medium" charset="0"/>
                <a:ea typeface="Futura Medium" charset="0"/>
                <a:cs typeface="Futura Medium" charset="0"/>
              </a:rPr>
              <a:t>Mode 2: Energy via Accumulation</a:t>
            </a:r>
            <a:endParaRPr lang="en-US" sz="3600" dirty="0">
              <a:solidFill>
                <a:srgbClr val="4BAA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22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242" y="1376854"/>
            <a:ext cx="5191567" cy="39421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42" y="1376854"/>
            <a:ext cx="6431018" cy="39421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39904" y="5807676"/>
            <a:ext cx="3631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Futura Medium" charset="0"/>
                <a:ea typeface="Futura Medium" charset="0"/>
                <a:cs typeface="Futura Medium" charset="0"/>
              </a:rPr>
              <a:t>HANNE DARBOVEN</a:t>
            </a:r>
            <a:endParaRPr lang="en-US" sz="2800" dirty="0">
              <a:solidFill>
                <a:srgbClr val="FFFF00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60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523" y="1088818"/>
            <a:ext cx="5089526" cy="40875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96" y="1088819"/>
            <a:ext cx="5104974" cy="4087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39904" y="5807676"/>
            <a:ext cx="2726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Futura Medium" charset="0"/>
                <a:ea typeface="Futura Medium" charset="0"/>
                <a:cs typeface="Futura Medium" charset="0"/>
              </a:rPr>
              <a:t>TARYN SIMON</a:t>
            </a:r>
            <a:endParaRPr lang="en-US" sz="2800" dirty="0">
              <a:solidFill>
                <a:srgbClr val="FFFF00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09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60" y="935421"/>
            <a:ext cx="6786612" cy="45982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706" y="935421"/>
            <a:ext cx="4087868" cy="45982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39904" y="5807676"/>
            <a:ext cx="3935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Futura Medium" charset="0"/>
                <a:ea typeface="Futura Medium" charset="0"/>
                <a:cs typeface="Futura Medium" charset="0"/>
              </a:rPr>
              <a:t>MAURIZIO CATTELAN</a:t>
            </a:r>
            <a:endParaRPr lang="en-US" sz="2800" dirty="0">
              <a:solidFill>
                <a:srgbClr val="FFFF00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0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625" y="1191046"/>
            <a:ext cx="4692590" cy="37540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21" y="1191046"/>
            <a:ext cx="5687987" cy="37540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39904" y="5807676"/>
            <a:ext cx="3395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Futura Medium" charset="0"/>
                <a:ea typeface="Futura Medium" charset="0"/>
                <a:cs typeface="Futura Medium" charset="0"/>
              </a:rPr>
              <a:t>GABRIEL OROZCO</a:t>
            </a:r>
            <a:endParaRPr lang="en-US" sz="2800" dirty="0">
              <a:solidFill>
                <a:srgbClr val="FFFF00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1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50" y="1410841"/>
            <a:ext cx="5491609" cy="38084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282" y="1410841"/>
            <a:ext cx="5663209" cy="3808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39904" y="5807676"/>
            <a:ext cx="42873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Futura Medium" charset="0"/>
                <a:ea typeface="Futura Medium" charset="0"/>
                <a:cs typeface="Futura Medium" charset="0"/>
              </a:rPr>
              <a:t>MARTIN KIPPENBERGER</a:t>
            </a:r>
            <a:endParaRPr lang="en-US" sz="2800" dirty="0">
              <a:solidFill>
                <a:srgbClr val="FFFF00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14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48600" y="740228"/>
            <a:ext cx="4343401" cy="646331"/>
          </a:xfrm>
          <a:prstGeom prst="rect">
            <a:avLst/>
          </a:prstGeom>
          <a:solidFill>
            <a:srgbClr val="BDFF22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  <a:latin typeface="Futura Medium" charset="0"/>
                <a:ea typeface="Futura Medium" charset="0"/>
                <a:cs typeface="Futura Medium" charset="0"/>
              </a:rPr>
              <a:t>Mode 3:Closeness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68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025" y="1135654"/>
            <a:ext cx="5809593" cy="39069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29" y="1125745"/>
            <a:ext cx="5779496" cy="39168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39904" y="5807676"/>
            <a:ext cx="6096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Futura Medium" charset="0"/>
                <a:ea typeface="Futura Medium" charset="0"/>
                <a:cs typeface="Futura Medium" charset="0"/>
              </a:rPr>
              <a:t>YOKO ONO AND JOHN LENNON</a:t>
            </a:r>
            <a:endParaRPr lang="en-US" sz="2800" dirty="0">
              <a:solidFill>
                <a:srgbClr val="FFFF00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50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172" y="1310084"/>
            <a:ext cx="5368290" cy="40262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0" y="1310084"/>
            <a:ext cx="5562312" cy="40048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39904" y="5807676"/>
            <a:ext cx="4613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Futura Medium" charset="0"/>
                <a:ea typeface="Futura Medium" charset="0"/>
                <a:cs typeface="Futura Medium" charset="0"/>
              </a:rPr>
              <a:t>FELIX GONZALEZ TORRES</a:t>
            </a:r>
            <a:endParaRPr lang="en-US" sz="2800" dirty="0">
              <a:solidFill>
                <a:srgbClr val="FFFF00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56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58" y="890598"/>
            <a:ext cx="7466286" cy="49794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373" y="890598"/>
            <a:ext cx="3879807" cy="49794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71148" y="5957094"/>
            <a:ext cx="2757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Futura Medium" charset="0"/>
                <a:ea typeface="Futura Medium" charset="0"/>
                <a:cs typeface="Futura Medium" charset="0"/>
              </a:rPr>
              <a:t>GLENN LIGON</a:t>
            </a:r>
            <a:endParaRPr lang="en-US" sz="2800" dirty="0">
              <a:solidFill>
                <a:srgbClr val="FFFF00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68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7686" y="1122362"/>
            <a:ext cx="9590314" cy="4353151"/>
          </a:xfrm>
        </p:spPr>
        <p:txBody>
          <a:bodyPr>
            <a:normAutofit/>
          </a:bodyPr>
          <a:lstStyle/>
          <a:p>
            <a:pPr algn="r"/>
            <a:r>
              <a:rPr lang="en-US" sz="2400" dirty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  <a:t>We still don’t know how much less ‘nothing’ can </a:t>
            </a:r>
            <a:r>
              <a:rPr lang="en-US" sz="2400" dirty="0" smtClean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  <a:t>be.</a:t>
            </a:r>
            <a:br>
              <a:rPr lang="en-US" sz="2400" dirty="0" smtClean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</a:br>
            <a:r>
              <a:rPr lang="en-US" sz="2400" dirty="0" smtClean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  <a:t/>
            </a:r>
            <a:br>
              <a:rPr lang="en-US" sz="2400" dirty="0" smtClean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</a:br>
            <a:r>
              <a:rPr lang="en-US" sz="2400" dirty="0" smtClean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  <a:t>Lucy Lippard &amp; John Chandler1968</a:t>
            </a:r>
            <a:r>
              <a:rPr lang="en-US" sz="2400" dirty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  <a:t/>
            </a:r>
            <a:br>
              <a:rPr lang="en-US" sz="2400" dirty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</a:br>
            <a:r>
              <a:rPr lang="en-US" sz="2400" dirty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  <a:t> </a:t>
            </a:r>
            <a:br>
              <a:rPr lang="en-US" sz="2400" dirty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</a:br>
            <a:endParaRPr lang="en-US" sz="2400" dirty="0">
              <a:solidFill>
                <a:srgbClr val="FF08BB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38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671457"/>
            <a:ext cx="5323114" cy="646331"/>
          </a:xfrm>
          <a:prstGeom prst="rect">
            <a:avLst/>
          </a:prstGeom>
          <a:solidFill>
            <a:srgbClr val="4BAAA5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Futura Medium" charset="0"/>
                <a:ea typeface="Futura Medium" charset="0"/>
                <a:cs typeface="Futura Medium" charset="0"/>
              </a:rPr>
              <a:t>Mode 4: Co-Construct</a:t>
            </a:r>
            <a:endParaRPr lang="en-US" sz="36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1" y="857251"/>
            <a:ext cx="6857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8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92" y="1530849"/>
            <a:ext cx="5386224" cy="35908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701" y="1530849"/>
            <a:ext cx="5403757" cy="35908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39904" y="5807676"/>
            <a:ext cx="1478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Futura Medium" charset="0"/>
                <a:ea typeface="Futura Medium" charset="0"/>
                <a:cs typeface="Futura Medium" charset="0"/>
              </a:rPr>
              <a:t>FLUXUS</a:t>
            </a:r>
            <a:endParaRPr lang="en-US" sz="2800" dirty="0">
              <a:solidFill>
                <a:srgbClr val="FFFF00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59" y="1437692"/>
            <a:ext cx="3084576" cy="31211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786" y="1437692"/>
            <a:ext cx="5585927" cy="4430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4251" y="5455631"/>
            <a:ext cx="2347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Futura Medium" charset="0"/>
                <a:ea typeface="Futura Medium" charset="0"/>
                <a:cs typeface="Futura Medium" charset="0"/>
              </a:rPr>
              <a:t>JOHN CAGE</a:t>
            </a:r>
            <a:endParaRPr lang="en-US" sz="2800" dirty="0">
              <a:solidFill>
                <a:srgbClr val="FFFF00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3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523" y="1012496"/>
            <a:ext cx="6146800" cy="4610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34" y="1012496"/>
            <a:ext cx="4254500" cy="4610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39904" y="5807676"/>
            <a:ext cx="3618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Futura Medium" charset="0"/>
                <a:ea typeface="Futura Medium" charset="0"/>
                <a:cs typeface="Futura Medium" charset="0"/>
              </a:rPr>
              <a:t>WILLIAM WEGMAN</a:t>
            </a:r>
            <a:endParaRPr lang="en-US" sz="2800" dirty="0">
              <a:solidFill>
                <a:srgbClr val="FFFF00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52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521" y="1426210"/>
            <a:ext cx="5747386" cy="38315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1" y="1426210"/>
            <a:ext cx="5365903" cy="38315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39904" y="5807676"/>
            <a:ext cx="5469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Futura Medium" charset="0"/>
                <a:ea typeface="Futura Medium" charset="0"/>
                <a:cs typeface="Futura Medium" charset="0"/>
              </a:rPr>
              <a:t>IAIN BAXTER&amp; and N.E. THING</a:t>
            </a:r>
            <a:endParaRPr lang="en-US" sz="2800" dirty="0">
              <a:solidFill>
                <a:srgbClr val="FFFF00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94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100" y="0"/>
            <a:ext cx="51435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01485" y="3995678"/>
            <a:ext cx="4669972" cy="286232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Futura Medium" charset="0"/>
                <a:ea typeface="Futura Medium" charset="0"/>
                <a:cs typeface="Futura Medium" charset="0"/>
              </a:rPr>
              <a:t>Mode 5: Invisibility</a:t>
            </a:r>
          </a:p>
          <a:p>
            <a:endParaRPr lang="en-US" sz="3600" dirty="0">
              <a:solidFill>
                <a:srgbClr val="7B63C9"/>
              </a:solidFill>
              <a:latin typeface="Futura Medium" charset="0"/>
              <a:ea typeface="Futura Medium" charset="0"/>
              <a:cs typeface="Futura Medium" charset="0"/>
            </a:endParaRPr>
          </a:p>
          <a:p>
            <a:endParaRPr lang="en-US" sz="3600" dirty="0" smtClean="0">
              <a:solidFill>
                <a:srgbClr val="7B63C9"/>
              </a:solidFill>
              <a:latin typeface="Futura Medium" charset="0"/>
              <a:ea typeface="Futura Medium" charset="0"/>
              <a:cs typeface="Futura Medium" charset="0"/>
            </a:endParaRPr>
          </a:p>
          <a:p>
            <a:endParaRPr lang="en-US" sz="3600" dirty="0">
              <a:solidFill>
                <a:srgbClr val="7B63C9"/>
              </a:solidFill>
              <a:latin typeface="Futura Medium" charset="0"/>
              <a:ea typeface="Futura Medium" charset="0"/>
              <a:cs typeface="Futura Medium" charset="0"/>
            </a:endParaRPr>
          </a:p>
          <a:p>
            <a:endParaRPr lang="en-US" sz="3600" dirty="0">
              <a:solidFill>
                <a:srgbClr val="7B63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23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" y="1265593"/>
            <a:ext cx="7334250" cy="4124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570" y="1265594"/>
            <a:ext cx="4559430" cy="41251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68586" y="5782963"/>
            <a:ext cx="8130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Futura Medium" charset="0"/>
                <a:ea typeface="Futura Medium" charset="0"/>
                <a:cs typeface="Futura Medium" charset="0"/>
              </a:rPr>
              <a:t>ULISES </a:t>
            </a:r>
            <a:r>
              <a:rPr lang="en-US" sz="2800" smtClean="0">
                <a:solidFill>
                  <a:srgbClr val="FFFF00"/>
                </a:solidFill>
                <a:latin typeface="Futura Medium" charset="0"/>
                <a:ea typeface="Futura Medium" charset="0"/>
                <a:cs typeface="Futura Medium" charset="0"/>
              </a:rPr>
              <a:t>CARRION and OTHER BOOKS AND SO</a:t>
            </a:r>
            <a:endParaRPr lang="en-US" sz="2800" dirty="0">
              <a:solidFill>
                <a:srgbClr val="FFFF00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61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683" y="1511446"/>
            <a:ext cx="2771775" cy="3790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12" y="1511446"/>
            <a:ext cx="6716109" cy="37778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39904" y="5807676"/>
            <a:ext cx="3432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Futura Medium" charset="0"/>
                <a:ea typeface="Futura Medium" charset="0"/>
                <a:cs typeface="Futura Medium" charset="0"/>
              </a:rPr>
              <a:t>JOHN BALDESSARI</a:t>
            </a:r>
            <a:endParaRPr lang="en-US" sz="2800" dirty="0">
              <a:solidFill>
                <a:srgbClr val="FFFF00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04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75" y="779285"/>
            <a:ext cx="4892382" cy="49692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808" y="779285"/>
            <a:ext cx="5584543" cy="37332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39904" y="5807676"/>
            <a:ext cx="3394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Futura Medium" charset="0"/>
                <a:ea typeface="Futura Medium" charset="0"/>
                <a:cs typeface="Futura Medium" charset="0"/>
              </a:rPr>
              <a:t>HAYLEY NEWMAN</a:t>
            </a:r>
            <a:endParaRPr lang="en-US" sz="2800" dirty="0">
              <a:solidFill>
                <a:srgbClr val="FFFF00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24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034" y="1135993"/>
            <a:ext cx="3494522" cy="4659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49" y="1139921"/>
            <a:ext cx="6233218" cy="46554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39904" y="5807676"/>
            <a:ext cx="4377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Futura Medium" charset="0"/>
                <a:ea typeface="Futura Medium" charset="0"/>
                <a:cs typeface="Futura Medium" charset="0"/>
              </a:rPr>
              <a:t>MARCEL BROODTHAERS</a:t>
            </a:r>
            <a:endParaRPr lang="en-US" sz="2800" dirty="0">
              <a:solidFill>
                <a:srgbClr val="FFFF00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58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7686" y="228600"/>
            <a:ext cx="9590314" cy="6172200"/>
          </a:xfrm>
        </p:spPr>
        <p:txBody>
          <a:bodyPr>
            <a:normAutofit/>
          </a:bodyPr>
          <a:lstStyle/>
          <a:p>
            <a:pPr algn="r"/>
            <a:r>
              <a:rPr lang="en-US" sz="2400" dirty="0" smtClean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  <a:t>What is TEACHER AS CONCPTUAL ARTIST?</a:t>
            </a:r>
            <a:br>
              <a:rPr lang="en-US" sz="2400" dirty="0" smtClean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</a:br>
            <a:r>
              <a:rPr lang="en-US" sz="2400" dirty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  <a:t/>
            </a:r>
            <a:br>
              <a:rPr lang="en-US" sz="2400" dirty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</a:br>
            <a:r>
              <a:rPr lang="en-US" sz="2400" dirty="0" smtClean="0">
                <a:solidFill>
                  <a:srgbClr val="0070C0"/>
                </a:solidFill>
                <a:latin typeface="Futura Medium" charset="0"/>
                <a:ea typeface="Futura Medium" charset="0"/>
                <a:cs typeface="Futura Medium" charset="0"/>
              </a:rPr>
              <a:t>TEACHER AS CONCEPTUAL ARTIST is not a formula.</a:t>
            </a:r>
            <a:br>
              <a:rPr lang="en-US" sz="2400" dirty="0" smtClean="0">
                <a:solidFill>
                  <a:srgbClr val="0070C0"/>
                </a:solidFill>
                <a:latin typeface="Futura Medium" charset="0"/>
                <a:ea typeface="Futura Medium" charset="0"/>
                <a:cs typeface="Futura Medium" charset="0"/>
              </a:rPr>
            </a:br>
            <a:r>
              <a:rPr lang="en-US" sz="2400" dirty="0" smtClean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  <a:t> </a:t>
            </a:r>
            <a:br>
              <a:rPr lang="en-US" sz="2400" dirty="0" smtClean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</a:br>
            <a:r>
              <a:rPr lang="en-US" sz="2400" dirty="0" smtClean="0">
                <a:solidFill>
                  <a:srgbClr val="00B050"/>
                </a:solidFill>
                <a:latin typeface="Futura Medium" charset="0"/>
                <a:ea typeface="Futura Medium" charset="0"/>
                <a:cs typeface="Futura Medium" charset="0"/>
              </a:rPr>
              <a:t>Thinking through conceptual art practices simply engenders the big question: What </a:t>
            </a:r>
            <a:r>
              <a:rPr lang="en-US" sz="2400" i="1" dirty="0" smtClean="0">
                <a:solidFill>
                  <a:srgbClr val="00B050"/>
                </a:solidFill>
                <a:latin typeface="Futura Medium" charset="0"/>
                <a:ea typeface="Futura Medium" charset="0"/>
                <a:cs typeface="Futura Medium" charset="0"/>
              </a:rPr>
              <a:t>permissions</a:t>
            </a:r>
            <a:r>
              <a:rPr lang="en-US" sz="2400" dirty="0" smtClean="0">
                <a:solidFill>
                  <a:srgbClr val="00B050"/>
                </a:solidFill>
                <a:latin typeface="Futura Medium" charset="0"/>
                <a:ea typeface="Futura Medium" charset="0"/>
                <a:cs typeface="Futura Medium" charset="0"/>
              </a:rPr>
              <a:t> does conceptual art open up for a teaching practice?</a:t>
            </a:r>
            <a:r>
              <a:rPr lang="en-US" sz="2400" dirty="0" smtClean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  <a:t/>
            </a:r>
            <a:br>
              <a:rPr lang="en-US" sz="2400" dirty="0" smtClean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</a:br>
            <a:r>
              <a:rPr lang="en-US" sz="2400" dirty="0" smtClean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  <a:t/>
            </a:r>
            <a:br>
              <a:rPr lang="en-US" sz="2400" dirty="0" smtClean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</a:br>
            <a:r>
              <a:rPr lang="en-US" sz="2400" dirty="0" smtClean="0">
                <a:solidFill>
                  <a:srgbClr val="FF8A15"/>
                </a:solidFill>
                <a:latin typeface="Futura Medium" charset="0"/>
                <a:ea typeface="Futura Medium" charset="0"/>
                <a:cs typeface="Futura Medium" charset="0"/>
              </a:rPr>
              <a:t>Conceptual art, although frequently housed in the visual arts, is first and foremost non-media specific. It’s a means to experiment with one’s traversal through the world and actively think it differently. Whatever media one works in--- be it dance, theatre, music, or visual arts (or even non-art creative practice)—should be specific to the ideas that are being pursued. </a:t>
            </a:r>
            <a:r>
              <a:rPr lang="en-US" sz="2400" dirty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  <a:t/>
            </a:r>
            <a:br>
              <a:rPr lang="en-US" sz="2400" dirty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</a:br>
            <a:r>
              <a:rPr lang="en-US" sz="2400" dirty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  <a:t> </a:t>
            </a:r>
            <a:br>
              <a:rPr lang="en-US" sz="2400" dirty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</a:br>
            <a:endParaRPr lang="en-US" sz="2400" dirty="0">
              <a:solidFill>
                <a:srgbClr val="FF08BB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673" y="1394460"/>
            <a:ext cx="4208417" cy="4480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11" y="1394460"/>
            <a:ext cx="6621517" cy="44805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39904" y="5807676"/>
            <a:ext cx="1577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Futura Medium" charset="0"/>
                <a:ea typeface="Futura Medium" charset="0"/>
                <a:cs typeface="Futura Medium" charset="0"/>
              </a:rPr>
              <a:t>R. MUTT</a:t>
            </a:r>
            <a:endParaRPr lang="en-US" sz="2800" dirty="0">
              <a:solidFill>
                <a:srgbClr val="FFFF00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86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19058" y="5007428"/>
            <a:ext cx="6672942" cy="1200329"/>
          </a:xfrm>
          <a:prstGeom prst="rect">
            <a:avLst/>
          </a:prstGeom>
          <a:solidFill>
            <a:srgbClr val="FF08BB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Futura Medium" charset="0"/>
                <a:ea typeface="Futura Medium" charset="0"/>
                <a:cs typeface="Futura Medium" charset="0"/>
              </a:rPr>
              <a:t>Mode 6: Present Narratives (tell your story)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3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301" y="1540361"/>
            <a:ext cx="4859864" cy="38679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3" y="1540361"/>
            <a:ext cx="5855099" cy="38764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39904" y="5807676"/>
            <a:ext cx="2627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Futura Medium" charset="0"/>
                <a:ea typeface="Futura Medium" charset="0"/>
                <a:cs typeface="Futura Medium" charset="0"/>
              </a:rPr>
              <a:t>ADRIAN PIPER</a:t>
            </a:r>
            <a:endParaRPr lang="en-US" sz="2800" dirty="0">
              <a:solidFill>
                <a:srgbClr val="FFFF00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37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58" y="811536"/>
            <a:ext cx="6495393" cy="48798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89" y="811536"/>
            <a:ext cx="3435390" cy="48798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39904" y="5807676"/>
            <a:ext cx="2730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Futura Medium" charset="0"/>
                <a:ea typeface="Futura Medium" charset="0"/>
                <a:cs typeface="Futura Medium" charset="0"/>
              </a:rPr>
              <a:t>JOSEPH BEUYS</a:t>
            </a:r>
            <a:endParaRPr lang="en-US" sz="2800" dirty="0">
              <a:solidFill>
                <a:srgbClr val="FFFF00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14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19" y="1384680"/>
            <a:ext cx="5010023" cy="40400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773" y="1384680"/>
            <a:ext cx="5191299" cy="40449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39904" y="5807676"/>
            <a:ext cx="2822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Futura Medium" charset="0"/>
                <a:ea typeface="Futura Medium" charset="0"/>
                <a:cs typeface="Futura Medium" charset="0"/>
              </a:rPr>
              <a:t>ART &amp; PROJECT</a:t>
            </a:r>
            <a:endParaRPr lang="en-US" sz="2800" dirty="0">
              <a:solidFill>
                <a:srgbClr val="FFFF00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36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7686" y="1122362"/>
            <a:ext cx="9590314" cy="4353151"/>
          </a:xfrm>
        </p:spPr>
        <p:txBody>
          <a:bodyPr>
            <a:normAutofit/>
          </a:bodyPr>
          <a:lstStyle/>
          <a:p>
            <a:pPr algn="r"/>
            <a:r>
              <a:rPr lang="en-US" sz="2400" dirty="0" smtClean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  <a:t>Reflections on the Amsterdam TEACHER AS CONCEPTUAL ARTIST partnership.</a:t>
            </a:r>
            <a:br>
              <a:rPr lang="en-US" sz="2400" dirty="0" smtClean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</a:br>
            <a:r>
              <a:rPr lang="en-US" sz="2400" dirty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  <a:t/>
            </a:r>
            <a:br>
              <a:rPr lang="en-US" sz="2400" dirty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</a:br>
            <a:r>
              <a:rPr lang="en-US" sz="2400" dirty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  <a:t> </a:t>
            </a:r>
            <a:br>
              <a:rPr lang="en-US" sz="2400" dirty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</a:br>
            <a:endParaRPr lang="en-US" sz="2400" dirty="0">
              <a:solidFill>
                <a:srgbClr val="FF08BB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7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07" y="1284270"/>
            <a:ext cx="4876800" cy="3657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784" y="1284270"/>
            <a:ext cx="3727405" cy="481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97" y="1273709"/>
            <a:ext cx="5756525" cy="38376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114" y="1273709"/>
            <a:ext cx="3502203" cy="466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390" y="636998"/>
            <a:ext cx="3987657" cy="53168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629" y="636998"/>
            <a:ext cx="3987657" cy="531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948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8" y="986318"/>
            <a:ext cx="5722706" cy="42920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644" y="986318"/>
            <a:ext cx="5722705" cy="429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84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7686" y="1122362"/>
            <a:ext cx="9590314" cy="4353151"/>
          </a:xfrm>
        </p:spPr>
        <p:txBody>
          <a:bodyPr>
            <a:normAutofit/>
          </a:bodyPr>
          <a:lstStyle/>
          <a:p>
            <a:pPr algn="r"/>
            <a:r>
              <a:rPr lang="en-US" sz="2400" dirty="0" smtClean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  <a:t>What permissions does conceptual art discourse open up for our practice?</a:t>
            </a:r>
            <a:br>
              <a:rPr lang="en-US" sz="2400" dirty="0" smtClean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</a:br>
            <a:r>
              <a:rPr lang="en-US" sz="2400" dirty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  <a:t/>
            </a:r>
            <a:br>
              <a:rPr lang="en-US" sz="2400" dirty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</a:br>
            <a:r>
              <a:rPr lang="en-US" sz="2400" dirty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  <a:t> </a:t>
            </a:r>
            <a:br>
              <a:rPr lang="en-US" sz="2400" dirty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</a:br>
            <a:endParaRPr lang="en-US" sz="2400" dirty="0">
              <a:solidFill>
                <a:srgbClr val="FF08BB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7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51" y="1135293"/>
            <a:ext cx="6280935" cy="47107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59276" y="1724131"/>
            <a:ext cx="4710701" cy="353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697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77" y="1276563"/>
            <a:ext cx="5606265" cy="42046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017" y="1276563"/>
            <a:ext cx="3802723" cy="507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651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42" y="1099334"/>
            <a:ext cx="5109684" cy="3832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017" y="1099334"/>
            <a:ext cx="5109684" cy="383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662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29" y="1037689"/>
            <a:ext cx="6500118" cy="48750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7628" y="1647075"/>
            <a:ext cx="4875088" cy="365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169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34" y="1150705"/>
            <a:ext cx="4928171" cy="36961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742" y="1150705"/>
            <a:ext cx="4928171" cy="369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147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6305"/>
            <a:ext cx="5043413" cy="31521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571" y="3556346"/>
            <a:ext cx="5015132" cy="31344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3556346"/>
            <a:ext cx="5043413" cy="3152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868" y="236305"/>
            <a:ext cx="4516835" cy="302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432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5" y="1547828"/>
            <a:ext cx="5804898" cy="31305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962" y="1552505"/>
            <a:ext cx="5623313" cy="312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444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701" y="1193368"/>
            <a:ext cx="5557004" cy="41677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08" y="1193368"/>
            <a:ext cx="5557004" cy="416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890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73" y="1767702"/>
            <a:ext cx="5040641" cy="37804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289" y="1767702"/>
            <a:ext cx="5670721" cy="378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566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59" y="1512329"/>
            <a:ext cx="5005353" cy="33369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727" y="1512329"/>
            <a:ext cx="5018630" cy="333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5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44346" y="1359242"/>
            <a:ext cx="71174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  <a:t>WE CAN THINK OF OUR INSTITUTION(S) AS MATERIAL</a:t>
            </a:r>
          </a:p>
          <a:p>
            <a:pPr algn="ctr"/>
            <a:endParaRPr lang="en-US" dirty="0" smtClean="0">
              <a:solidFill>
                <a:srgbClr val="FFFF00"/>
              </a:solidFill>
              <a:latin typeface="Futura Medium" charset="0"/>
              <a:ea typeface="Futura Medium" charset="0"/>
              <a:cs typeface="Futura Medium" charset="0"/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Futura Medium" charset="0"/>
                <a:ea typeface="Futura Medium" charset="0"/>
                <a:cs typeface="Futura Medium" charset="0"/>
              </a:rPr>
              <a:t>WE CAN GATHER ENERGY VIA ACCUMULATION</a:t>
            </a:r>
          </a:p>
          <a:p>
            <a:pPr algn="ctr"/>
            <a:endParaRPr lang="en-US" dirty="0" smtClean="0">
              <a:solidFill>
                <a:srgbClr val="FF08BB"/>
              </a:solidFill>
              <a:latin typeface="Futura Medium" charset="0"/>
              <a:ea typeface="Futura Medium" charset="0"/>
              <a:cs typeface="Futura Medium" charset="0"/>
            </a:endParaRPr>
          </a:p>
          <a:p>
            <a:pPr algn="ctr"/>
            <a:r>
              <a:rPr lang="en-US" dirty="0" smtClean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  <a:t>WE CAN USE CLOSENESS</a:t>
            </a:r>
          </a:p>
          <a:p>
            <a:pPr algn="ctr"/>
            <a:endParaRPr lang="en-US" dirty="0" smtClean="0">
              <a:solidFill>
                <a:srgbClr val="FF08BB"/>
              </a:solidFill>
              <a:latin typeface="Futura Medium" charset="0"/>
              <a:ea typeface="Futura Medium" charset="0"/>
              <a:cs typeface="Futura Medium" charset="0"/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Futura Medium" charset="0"/>
                <a:ea typeface="Futura Medium" charset="0"/>
                <a:cs typeface="Futura Medium" charset="0"/>
              </a:rPr>
              <a:t>WE RELY AND VALUE CO-CONSTRUCTION</a:t>
            </a:r>
          </a:p>
          <a:p>
            <a:pPr algn="ctr"/>
            <a:endParaRPr lang="en-US" dirty="0" smtClean="0">
              <a:solidFill>
                <a:srgbClr val="FF08BB"/>
              </a:solidFill>
              <a:latin typeface="Futura Medium" charset="0"/>
              <a:ea typeface="Futura Medium" charset="0"/>
              <a:cs typeface="Futura Medium" charset="0"/>
            </a:endParaRPr>
          </a:p>
          <a:p>
            <a:pPr algn="ctr"/>
            <a:r>
              <a:rPr lang="en-US" dirty="0" smtClean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  <a:t>WE UNDERSTAND INVISIBILITY IS A POWERFUL WAY OF BEING IN A WORLD THAT ALWAYS WANTS TO SEE YOU</a:t>
            </a:r>
            <a:r>
              <a:rPr lang="en-US" dirty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  <a:t/>
            </a:r>
            <a:br>
              <a:rPr lang="en-US" dirty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</a:br>
            <a:endParaRPr lang="en-US" dirty="0" smtClean="0">
              <a:solidFill>
                <a:srgbClr val="FF08BB"/>
              </a:solidFill>
              <a:latin typeface="Futura Medium" charset="0"/>
              <a:ea typeface="Futura Medium" charset="0"/>
              <a:cs typeface="Futura Medium" charset="0"/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Futura Medium" charset="0"/>
                <a:ea typeface="Futura Medium" charset="0"/>
                <a:cs typeface="Futura Medium" charset="0"/>
              </a:rPr>
              <a:t>WE WRITE AND DEPLOY OUR OWN NARRATIVES</a:t>
            </a:r>
            <a:r>
              <a:rPr lang="en-US" dirty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  <a:t/>
            </a:r>
            <a:br>
              <a:rPr lang="en-US" dirty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</a:br>
            <a:r>
              <a:rPr lang="en-US" dirty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  <a:t> </a:t>
            </a:r>
            <a:br>
              <a:rPr lang="en-US" dirty="0">
                <a:solidFill>
                  <a:srgbClr val="FF08BB"/>
                </a:solidFill>
                <a:latin typeface="Futura Medium" charset="0"/>
                <a:ea typeface="Futura Medium" charset="0"/>
                <a:cs typeface="Futura Medium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93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702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584" y="1101968"/>
            <a:ext cx="4665786" cy="4665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8" y="1101969"/>
            <a:ext cx="4665785" cy="46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38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56172" y="413657"/>
            <a:ext cx="3635828" cy="1754326"/>
          </a:xfrm>
          <a:prstGeom prst="rect">
            <a:avLst/>
          </a:prstGeom>
          <a:solidFill>
            <a:srgbClr val="2710FF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Futura Medium" charset="0"/>
                <a:ea typeface="Futura Medium" charset="0"/>
                <a:cs typeface="Futura Medium" charset="0"/>
              </a:rPr>
              <a:t>Mode 1: Institution as Material</a:t>
            </a:r>
            <a:endParaRPr lang="en-US" sz="36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50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" y="1600199"/>
            <a:ext cx="4612039" cy="34590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904" y="1600200"/>
            <a:ext cx="5361496" cy="34590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39904" y="5807676"/>
            <a:ext cx="25919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Futura Medium" charset="0"/>
                <a:ea typeface="Futura Medium" charset="0"/>
                <a:cs typeface="Futura Medium" charset="0"/>
              </a:rPr>
              <a:t>TINO SEHGAL</a:t>
            </a:r>
            <a:endParaRPr lang="en-US" sz="2800">
              <a:solidFill>
                <a:srgbClr val="FFFF00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46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13" y="1607983"/>
            <a:ext cx="42672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076" y="1607983"/>
            <a:ext cx="4407218" cy="320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55321" y="5708822"/>
            <a:ext cx="3121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Futura Medium" charset="0"/>
                <a:ea typeface="Futura Medium" charset="0"/>
                <a:cs typeface="Futura Medium" charset="0"/>
              </a:rPr>
              <a:t>LUIS CAMNITZER</a:t>
            </a:r>
            <a:endParaRPr lang="en-US" sz="2800" dirty="0">
              <a:solidFill>
                <a:srgbClr val="FFFF00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55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29" y="1421523"/>
            <a:ext cx="4840822" cy="37758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69" y="1421523"/>
            <a:ext cx="5034455" cy="37758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39904" y="5807676"/>
            <a:ext cx="31069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Futura Medium" charset="0"/>
                <a:ea typeface="Futura Medium" charset="0"/>
                <a:cs typeface="Futura Medium" charset="0"/>
              </a:rPr>
              <a:t>ANDREA FRASER</a:t>
            </a:r>
            <a:endParaRPr lang="en-US" sz="2800" dirty="0">
              <a:solidFill>
                <a:srgbClr val="FFFF00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2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260</Words>
  <Application>Microsoft Macintosh PowerPoint</Application>
  <PresentationFormat>Widescreen</PresentationFormat>
  <Paragraphs>46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Calibri</vt:lpstr>
      <vt:lpstr>Calibri Light</vt:lpstr>
      <vt:lpstr>Futura Medium</vt:lpstr>
      <vt:lpstr>Arial</vt:lpstr>
      <vt:lpstr>Office Theme</vt:lpstr>
      <vt:lpstr>I would have wanted to work, but deep down I’m enormously lazy. I like living, breathing, better than working. I don’t think that the work I’ve done can have any social importance whatsoever in the future. Therefore, if you wish, my art would be that of living: each second, each breath is a work which is inscribed nowhere, which is neither visual nor cerebral. It’s a sort of constant euphoria.    Marcel Duchamp, 1971</vt:lpstr>
      <vt:lpstr>We still don’t know how much less ‘nothing’ can be.  Lucy Lippard &amp; John Chandler1968   </vt:lpstr>
      <vt:lpstr>What is TEACHER AS CONCPTUAL ARTIST?  TEACHER AS CONCEPTUAL ARTIST is not a formula.   Thinking through conceptual art practices simply engenders the big question: What permissions does conceptual art open up for a teaching practice?  Conceptual art, although frequently housed in the visual arts, is first and foremost non-media specific. It’s a means to experiment with one’s traversal through the world and actively think it differently. Whatever media one works in--- be it dance, theatre, music, or visual arts (or even non-art creative practice)—should be specific to the ideas that are being pursued.    </vt:lpstr>
      <vt:lpstr>What permissions does conceptual art discourse open up for our practice?   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Reflections on the Amsterdam TEACHER AS CONCEPTUAL ARTIST partnership.   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would have wanted to work, but deep down I’m enormously lazy. I like living, breathing, better than working. I don’t think that the work I’ve done can have any social importance whatsoever in the future. Therefore, if you wish, my art would be that of living: each second, each breath is a work which is inscribed nowhere, which is neither visual nor cerebral. It’s a sort of constant euphoria.    Marcel Duchamp, 1971</dc:title>
  <dc:creator>Microsoft Office User</dc:creator>
  <cp:lastModifiedBy>Microsoft Office User</cp:lastModifiedBy>
  <cp:revision>64</cp:revision>
  <dcterms:created xsi:type="dcterms:W3CDTF">2018-05-22T22:30:43Z</dcterms:created>
  <dcterms:modified xsi:type="dcterms:W3CDTF">2018-05-26T11:21:20Z</dcterms:modified>
</cp:coreProperties>
</file>